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ocs.mongodb.com/manual/reference/method/db.collection.explain/#db.collection.explain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nGO D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MonGO DB</a:t>
            </a:r>
          </a:p>
        </p:txBody>
      </p:sp>
      <p:sp>
        <p:nvSpPr>
          <p:cNvPr id="159" name="NoSQ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NoSQL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-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TEXT-SEARCH</a:t>
            </a:r>
          </a:p>
        </p:txBody>
      </p:sp>
      <p:sp>
        <p:nvSpPr>
          <p:cNvPr id="190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1" name="Screen Shot 2017-11-21 at 12.03.09 AM.png" descr="Screen Shot 2017-11-21 at 12.03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229" y="2605146"/>
            <a:ext cx="11966342" cy="53331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Javascript with MONGO D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Javascript with MONGO DB</a:t>
            </a:r>
          </a:p>
        </p:txBody>
      </p:sp>
      <p:sp>
        <p:nvSpPr>
          <p:cNvPr id="194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5" name="Screen Shot 2017-11-21 at 9.02.30 PM.png" descr="Screen Shot 2017-11-21 at 9.02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5225" y="3081982"/>
            <a:ext cx="4368801" cy="3898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RID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GRIDFS</a:t>
            </a:r>
          </a:p>
        </p:txBody>
      </p:sp>
      <p:sp>
        <p:nvSpPr>
          <p:cNvPr id="198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9" name="Screen Shot 2017-11-21 at 9.14.37 PM.png" descr="Screen Shot 2017-11-21 at 9.14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920" y="2619064"/>
            <a:ext cx="11658601" cy="4792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RID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GRIDFS</a:t>
            </a:r>
          </a:p>
        </p:txBody>
      </p:sp>
      <p:sp>
        <p:nvSpPr>
          <p:cNvPr id="202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3" name="Screen Shot 2017-11-21 at 9.19.45 PM.png" descr="Screen Shot 2017-11-21 at 9.19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3339" y="2753568"/>
            <a:ext cx="8420101" cy="4000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RID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GRIDFS</a:t>
            </a:r>
          </a:p>
        </p:txBody>
      </p:sp>
      <p:sp>
        <p:nvSpPr>
          <p:cNvPr id="206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7" name="Screen Shot 2017-11-21 at 9.26.11 PM.png" descr="Screen Shot 2017-11-21 at 9.26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838" y="1637854"/>
            <a:ext cx="12032742" cy="59779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R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SHARDING</a:t>
            </a:r>
          </a:p>
        </p:txBody>
      </p:sp>
      <p:sp>
        <p:nvSpPr>
          <p:cNvPr id="210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1" name="Screen Shot 2017-11-21 at 10.56.49 PM.png" descr="Screen Shot 2017-11-21 at 10.56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51" y="2177494"/>
            <a:ext cx="11658601" cy="6252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RDING -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SHARDING - STEPS</a:t>
            </a:r>
          </a:p>
        </p:txBody>
      </p:sp>
      <p:sp>
        <p:nvSpPr>
          <p:cNvPr id="214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5" name="Screen Shot 2017-11-21 at 10.56.25 PM.png" descr="Screen Shot 2017-11-21 at 10.56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1838920"/>
            <a:ext cx="11938000" cy="665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REPLICATION</a:t>
            </a:r>
          </a:p>
        </p:txBody>
      </p:sp>
      <p:sp>
        <p:nvSpPr>
          <p:cNvPr id="218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9" name="Screen Shot 2017-11-21 at 11.01.05 PM.png" descr="Screen Shot 2017-11-21 at 11.01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6124" y="2117923"/>
            <a:ext cx="7518401" cy="6121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REPLICATION</a:t>
            </a:r>
          </a:p>
        </p:txBody>
      </p:sp>
      <p:sp>
        <p:nvSpPr>
          <p:cNvPr id="222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3" name="Screen Shot 2017-11-21 at 11.01.37 PM.png" descr="Screen Shot 2017-11-21 at 11.01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4939" y="2971800"/>
            <a:ext cx="9740901" cy="381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REPLICATION</a:t>
            </a:r>
          </a:p>
        </p:txBody>
      </p:sp>
      <p:sp>
        <p:nvSpPr>
          <p:cNvPr id="226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7" name="Screen Shot 2017-11-21 at 11.01.50 PM.png" descr="Screen Shot 2017-11-21 at 11.01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028" y="2815927"/>
            <a:ext cx="9855201" cy="3721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 is it?</a:t>
            </a:r>
          </a:p>
        </p:txBody>
      </p:sp>
      <p:sp>
        <p:nvSpPr>
          <p:cNvPr id="162" name="A document-oriented database – documents encapsulate and encode data (or information) in some standard formats or encoding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A document-oriented database – documents encapsulate and encode data (or information) in some standard formats or encodings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NoSQL database – non-adherence to the widely used relational database – highly optimized for retrieve and append operations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uses BSON format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schema-less – No more configuring database columns with types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No transactions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 No joins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QuEry OPTIM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QuEry OPTIMIZATION</a:t>
            </a:r>
          </a:p>
        </p:txBody>
      </p:sp>
      <p:sp>
        <p:nvSpPr>
          <p:cNvPr id="230" name="Create an index to support read oper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index to support read operations</a:t>
            </a:r>
          </a:p>
          <a:p>
            <a:pPr/>
            <a:r>
              <a:t>Query selectively for smaller results</a:t>
            </a:r>
          </a:p>
          <a:p>
            <a:pPr lvl="1"/>
            <a:r>
              <a:t>Using $match in aggregate functions</a:t>
            </a:r>
          </a:p>
          <a:p>
            <a:pPr/>
            <a:r>
              <a:t>Covered query</a:t>
            </a: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db.inventory.createIndex( { type</a:t>
            </a:r>
            <a:r>
              <a:rPr>
                <a:solidFill>
                  <a:srgbClr val="666666"/>
                </a:solidFill>
              </a:rPr>
              <a:t>:</a:t>
            </a:r>
            <a:r>
              <a:t> </a:t>
            </a:r>
            <a:r>
              <a:rPr>
                <a:solidFill>
                  <a:srgbClr val="208050"/>
                </a:solidFill>
              </a:rPr>
              <a:t>1</a:t>
            </a:r>
            <a:r>
              <a:t>, item</a:t>
            </a:r>
            <a:r>
              <a:rPr>
                <a:solidFill>
                  <a:srgbClr val="666666"/>
                </a:solidFill>
              </a:rPr>
              <a:t>:</a:t>
            </a:r>
            <a:r>
              <a:t> </a:t>
            </a:r>
            <a:r>
              <a:rPr>
                <a:solidFill>
                  <a:srgbClr val="208050"/>
                </a:solidFill>
              </a:rPr>
              <a:t>1</a:t>
            </a:r>
            <a:r>
              <a:t> } </a:t>
            </a: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db.inventory.find(</a:t>
            </a: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{ type</a:t>
            </a:r>
            <a:r>
              <a:rPr>
                <a:solidFill>
                  <a:srgbClr val="666666"/>
                </a:solidFill>
              </a:rPr>
              <a:t>:</a:t>
            </a:r>
            <a:r>
              <a:t> </a:t>
            </a:r>
            <a:r>
              <a:rPr>
                <a:solidFill>
                  <a:srgbClr val="4070A0"/>
                </a:solidFill>
              </a:rPr>
              <a:t>"food"</a:t>
            </a:r>
            <a:r>
              <a:t>, item</a:t>
            </a:r>
            <a:r>
              <a:rPr>
                <a:solidFill>
                  <a:srgbClr val="666666"/>
                </a:solidFill>
              </a:rPr>
              <a:t>:</a:t>
            </a:r>
            <a:r>
              <a:rPr>
                <a:solidFill>
                  <a:srgbClr val="235388"/>
                </a:solidFill>
              </a:rPr>
              <a:t>/^c/</a:t>
            </a:r>
            <a:r>
              <a:t> },</a:t>
            </a: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{ item</a:t>
            </a:r>
            <a:r>
              <a:rPr>
                <a:solidFill>
                  <a:srgbClr val="666666"/>
                </a:solidFill>
              </a:rPr>
              <a:t>:</a:t>
            </a:r>
            <a:r>
              <a:t> </a:t>
            </a:r>
            <a:r>
              <a:rPr>
                <a:solidFill>
                  <a:srgbClr val="208050"/>
                </a:solidFill>
              </a:rPr>
              <a:t>1</a:t>
            </a:r>
            <a:r>
              <a:t>, _id</a:t>
            </a:r>
            <a:r>
              <a:rPr>
                <a:solidFill>
                  <a:srgbClr val="666666"/>
                </a:solidFill>
              </a:rPr>
              <a:t>:</a:t>
            </a:r>
            <a:r>
              <a:t> </a:t>
            </a:r>
            <a:r>
              <a:rPr>
                <a:solidFill>
                  <a:srgbClr val="208050"/>
                </a:solidFill>
              </a:rPr>
              <a:t>0</a:t>
            </a:r>
            <a:r>
              <a:t> }</a:t>
            </a: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  <a:p>
            <a:pPr lvl="4" marL="0" indent="914400">
              <a:lnSpc>
                <a:spcPts val="4000"/>
              </a:lnSpc>
              <a:spcBef>
                <a:spcPts val="0"/>
              </a:spcBef>
              <a:buClrTx/>
              <a:buSzTx/>
              <a:buNone/>
              <a:defRPr spc="0" sz="14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lnSpc>
                <a:spcPts val="3700"/>
              </a:lnSpc>
              <a:spcBef>
                <a:spcPts val="0"/>
              </a:spcBef>
              <a:buClrTx/>
              <a:buSzTx/>
              <a:buNone/>
              <a:defRPr spc="0" sz="1600">
                <a:solidFill>
                  <a:srgbClr val="006CB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2" invalidUrl="" action="" tgtFrame="" tooltip="" history="1" highlightClick="0" endSnd="0"/>
              </a:rPr>
              <a:t>db.collection.explain()</a:t>
            </a:r>
            <a:r>
              <a:rPr>
                <a:solidFill>
                  <a:srgbClr val="4947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 BASICS</a:t>
            </a:r>
          </a:p>
        </p:txBody>
      </p:sp>
      <p:sp>
        <p:nvSpPr>
          <p:cNvPr id="165" name="A MongoDB instance may have zero or more databa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 MongoDB instance may have zero or more databases </a:t>
            </a:r>
          </a:p>
          <a:p>
            <a:pPr lvl="1"/>
            <a:r>
              <a:t>A database may have zero or more collections. </a:t>
            </a:r>
            <a:br/>
            <a:r>
              <a:t>– </a:t>
            </a:r>
            <a:r>
              <a:rPr spc="29" sz="1500"/>
              <a:t>Can be thought of as the relation (table) in DBMS, but with many differences. </a:t>
            </a:r>
            <a:endParaRPr spc="29" sz="1500"/>
          </a:p>
          <a:p>
            <a:pPr lvl="1"/>
            <a:r>
              <a:t>A collection may have zero or more documents. </a:t>
            </a:r>
            <a:br/>
            <a:r>
              <a:rPr spc="29" sz="1500"/>
              <a:t>– Docs in the same collection don’t even need to have the same fields </a:t>
            </a:r>
            <a:br>
              <a:rPr spc="29" sz="1500"/>
            </a:br>
            <a:r>
              <a:rPr spc="29" sz="1500"/>
              <a:t>– Docs are the records in RDBMS </a:t>
            </a:r>
            <a:br>
              <a:rPr spc="29" sz="1500"/>
            </a:br>
            <a:r>
              <a:rPr spc="29" sz="1500"/>
              <a:t>– Docs can embed other documents</a:t>
            </a:r>
            <a:br>
              <a:rPr spc="29" sz="1500"/>
            </a:br>
            <a:r>
              <a:rPr spc="29" sz="1500"/>
              <a:t>– Documents are addressed in the database via a unique key </a:t>
            </a:r>
          </a:p>
          <a:p>
            <a:pPr lvl="1"/>
            <a:r>
              <a:t>A document may have one or more fields. </a:t>
            </a:r>
          </a:p>
          <a:p>
            <a:pPr lvl="1"/>
            <a:r>
              <a:t>MongoDB Indexes is much like their RDBMS counterparts.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The BASICS</a:t>
            </a:r>
          </a:p>
        </p:txBody>
      </p:sp>
      <p:sp>
        <p:nvSpPr>
          <p:cNvPr id="168" name="Simple quer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Simple queries</a:t>
            </a:r>
            <a:r>
              <a:rPr spc="29" sz="1500"/>
              <a:t> </a:t>
            </a:r>
            <a:endParaRPr spc="29" sz="1500"/>
          </a:p>
          <a:p>
            <a:pPr lvl="1"/>
            <a:r>
              <a:t>Makes sense with most web applications </a:t>
            </a:r>
          </a:p>
          <a:p>
            <a:pPr lvl="1"/>
            <a:r>
              <a:t>Easier and faster integration of data </a:t>
            </a:r>
          </a:p>
          <a:p>
            <a:pPr lvl="1">
              <a:defRPr>
                <a:solidFill>
                  <a:schemeClr val="accent4">
                    <a:hueOff val="-572412"/>
                    <a:satOff val="-13050"/>
                    <a:lumOff val="-18575"/>
                  </a:schemeClr>
                </a:solidFill>
              </a:defRPr>
            </a:pPr>
            <a:r>
              <a:t>Not well suited for heavy and complex transactions systems.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nGO DB vs RDB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MonGO DB vs RDBMS</a:t>
            </a:r>
          </a:p>
        </p:txBody>
      </p:sp>
      <p:sp>
        <p:nvSpPr>
          <p:cNvPr id="171" name="Collection vs T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Collection vs Table</a:t>
            </a:r>
            <a:endParaRPr spc="29" sz="1500"/>
          </a:p>
          <a:p>
            <a:pPr lvl="1"/>
            <a:r>
              <a:t>Document vs row</a:t>
            </a:r>
          </a:p>
          <a:p>
            <a:pPr lvl="1"/>
            <a:r>
              <a:t>Field vs Column</a:t>
            </a:r>
          </a:p>
          <a:p>
            <a:pPr lvl="1"/>
            <a:r>
              <a:t>Schema-less vs Schema-Oriented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IND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FIND Functions</a:t>
            </a:r>
          </a:p>
        </p:txBody>
      </p:sp>
      <p:sp>
        <p:nvSpPr>
          <p:cNvPr id="174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5" name="find.png" descr="fi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559" y="2281295"/>
            <a:ext cx="11142423" cy="5588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UPDAT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UPDATE Functions</a:t>
            </a:r>
          </a:p>
        </p:txBody>
      </p:sp>
      <p:sp>
        <p:nvSpPr>
          <p:cNvPr id="178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9" name="Screen Shot 2017-11-21 at 12.01.47 AM.png" descr="Screen Shot 2017-11-21 at 12.01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100" y="1987892"/>
            <a:ext cx="5054600" cy="6819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ELET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DELETE Functions</a:t>
            </a:r>
          </a:p>
        </p:txBody>
      </p:sp>
      <p:sp>
        <p:nvSpPr>
          <p:cNvPr id="182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3" name="delete.png" descr="dele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1467" y="2646702"/>
            <a:ext cx="5397501" cy="2476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rrays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Arrays Functions</a:t>
            </a:r>
          </a:p>
        </p:txBody>
      </p:sp>
      <p:sp>
        <p:nvSpPr>
          <p:cNvPr id="186" name="Text"/>
          <p:cNvSpPr txBox="1"/>
          <p:nvPr/>
        </p:nvSpPr>
        <p:spPr>
          <a:xfrm>
            <a:off x="2925216" y="4603750"/>
            <a:ext cx="479003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500"/>
              </a:lnSpc>
              <a:defRPr sz="146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7" name="arrays.png" descr="array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260" y="3276600"/>
            <a:ext cx="10287001" cy="3200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